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336C4-23F7-4FDD-81D1-A25CD67B2019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DBFB9-3C95-46B7-A8CA-06C451DF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1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DBFB9-3C95-46B7-A8CA-06C451DFFB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9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48601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96851" y="5243820"/>
            <a:ext cx="2174776" cy="4174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2024г.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 представлении сведений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доходах, расходах, об имуществе и обязательствах имущественного характера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за 2024 год,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 порядке их заполнения. Обзор ошибок, возникающих при заполнении справок о доходах, расходах, об имуществе и обязательствах имущественного характера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Липецкстате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4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2"/>
            <a:ext cx="871296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931653" y="3364302"/>
            <a:ext cx="3749204" cy="1893498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Указывается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наименование цифрового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финансового актива: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en-US" sz="1600" dirty="0" err="1" smtClean="0">
                <a:solidFill>
                  <a:schemeClr val="bg1"/>
                </a:solidFill>
              </a:rPr>
              <a:t>Blockport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>
                <a:solidFill>
                  <a:schemeClr val="bg1"/>
                </a:solidFill>
              </a:rPr>
              <a:t>Tokeny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sàrl</a:t>
            </a:r>
            <a:r>
              <a:rPr lang="ru-RU" sz="1600" dirty="0">
                <a:solidFill>
                  <a:schemeClr val="bg1"/>
                </a:solidFill>
              </a:rPr>
              <a:t>, Люксембург, </a:t>
            </a:r>
            <a:r>
              <a:rPr lang="ru-RU" sz="1600" dirty="0" smtClean="0">
                <a:solidFill>
                  <a:schemeClr val="bg1"/>
                </a:solidFill>
              </a:rPr>
              <a:t>рег. номер </a:t>
            </a:r>
            <a:r>
              <a:rPr lang="ru-RU" sz="1600" dirty="0">
                <a:solidFill>
                  <a:schemeClr val="bg1"/>
                </a:solidFill>
              </a:rPr>
              <a:t>оператора: </a:t>
            </a:r>
            <a:r>
              <a:rPr lang="ru-RU" sz="1600" dirty="0" smtClean="0">
                <a:solidFill>
                  <a:schemeClr val="bg1"/>
                </a:solidFill>
              </a:rPr>
              <a:t>B218805)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187624" y="2060848"/>
            <a:ext cx="1152128" cy="12241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1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1697"/>
            <a:ext cx="8601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4869160"/>
            <a:ext cx="5623600" cy="170361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утилитарные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права включают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право требовать передачи вещи (вещей);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право требовать выполнения работ и (или) оказания услуг.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35" y="2204864"/>
            <a:ext cx="6553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443144" y="1721559"/>
            <a:ext cx="1008112" cy="30963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11760" y="3717032"/>
            <a:ext cx="1512168" cy="10801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9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2" y="433387"/>
            <a:ext cx="6086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4509120"/>
            <a:ext cx="4599113" cy="2053704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валюта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электронных данных (цифрового кода или  обозначения), содержащихся информационной системе, которые предлагаются или могут быть приняты в качестве средства платежа, не являющегося  денежной единицей РФ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43890"/>
            <a:ext cx="66865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115616" y="2914092"/>
            <a:ext cx="1728192" cy="15733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115616" y="1340768"/>
            <a:ext cx="889248" cy="31466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4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«Сведения о счетах в банках и иных кредитных организациях»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2" y="1556792"/>
            <a:ext cx="8277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" y="3033033"/>
            <a:ext cx="2771800" cy="3824967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обо всех счетах, открытых по состоянию на отчетную дату в банках и иных кредитных организациях.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на основании справок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банков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(иных кредитных организаций)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образца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(Указание Банка России от 27.05.2021 N 5798-У ")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3415384"/>
            <a:ext cx="2448271" cy="306026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поступивших на счет денежных средств за отчетный период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доход служащего и его супруги (супруга) за отчетный период и два предшествующих ему года,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сделать отметку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33" y="3008199"/>
            <a:ext cx="3620935" cy="292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076056" y="4633709"/>
            <a:ext cx="432048" cy="451476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691680" y="2564905"/>
            <a:ext cx="648072" cy="1080119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7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«Сведения о ценных бумагах» 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58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07" y="2812124"/>
            <a:ext cx="5586581" cy="339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203" y="2859730"/>
            <a:ext cx="3135654" cy="1589316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полное или сокращенное  официальное наименование  организации и ее организационно-правовая форма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204" y="4615542"/>
            <a:ext cx="3208464" cy="1589316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– это эмиссионная ценная бумага, закрепляющая права ее владельца на получение части прибыли в виде дивидендов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79712" y="2132856"/>
            <a:ext cx="386365" cy="726874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75856" y="4005064"/>
            <a:ext cx="961370" cy="211893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2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572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14400" y="3940628"/>
            <a:ext cx="6437540" cy="1426029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ценным бумагам относятся акция, вексель, закладная, инвестиционный пай паевого инвестиционного фонда,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коносамент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облигация, чек, сберегательный сертификат и т.д.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220686" y="1012371"/>
            <a:ext cx="695130" cy="2928258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17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«Сведения об обязательствах имущественного характера» 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2" y="1556791"/>
            <a:ext cx="7010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79098" y="3356991"/>
            <a:ext cx="8496945" cy="309634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 данном подразделе указывается недвижимое имущество, находящееся во временном пользовании (не в собственности) лица, а также основание пользования (договор аренды, фактическое предоставление и другие). При этом указывается общая площадь объекта недвижимого имущества, находящегося в пользовании.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Сведения об объектах недвижимого имущества, находящихся в пользовании, указываются по состоянию на отчетную дату.</a:t>
            </a:r>
          </a:p>
        </p:txBody>
      </p:sp>
    </p:spTree>
    <p:extLst>
      <p:ext uri="{BB962C8B-B14F-4D97-AF65-F5344CB8AC3E}">
        <p14:creationId xmlns:p14="http://schemas.microsoft.com/office/powerpoint/2010/main" val="2965643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7" y="487817"/>
            <a:ext cx="5902427" cy="30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47664" y="3573016"/>
            <a:ext cx="6840760" cy="3100805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 6.2 указывается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имеющееся на отчетную дату срочное обязательство финансового характера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равную или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превышающую  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 рублей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кредитором или должником по которым является служащий, его супруга (супруг), несовершеннолетний ребенок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срочное обязательство финансового характера , заключенное с банком или иной кредитной организацией, не превышает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 рублей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сведения об открытом счете должны быть указаны в разделе 4 </a:t>
            </a:r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flipH="1" flipV="1">
            <a:off x="1763689" y="2924945"/>
            <a:ext cx="3204355" cy="648071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0"/>
          </p:cNvCxnSpPr>
          <p:nvPr/>
        </p:nvCxnSpPr>
        <p:spPr>
          <a:xfrm flipH="1" flipV="1">
            <a:off x="1979712" y="1700808"/>
            <a:ext cx="2988332" cy="1872208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52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6" y="579664"/>
            <a:ext cx="830362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60033" y="1268760"/>
            <a:ext cx="3672408" cy="1728191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недвижимом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транспортных средствах и ценных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бумагах,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отчужденных в течение отчетного периода в результате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БЕЗВОЗМЕЗДНОЙ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сделки, а также, например, сведения об утилизации автомобиля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5976" y="3322864"/>
            <a:ext cx="4176465" cy="2036094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БЕЗВОЗМЕЗДНАЯ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сделка – сделка в рамках которой имущество получено без осуществления соответствующей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платы: </a:t>
            </a:r>
            <a:endParaRPr lang="ru-RU" sz="16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дарения;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разделе имущества;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определении долей;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брачный договор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5805264"/>
            <a:ext cx="2952329" cy="854880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безвозмездной сделки указывается отдельно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724128" y="2420888"/>
            <a:ext cx="1080121" cy="1080120"/>
          </a:xfrm>
          <a:prstGeom prst="straightConnector1">
            <a:avLst/>
          </a:prstGeom>
          <a:ln w="12700"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8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000"/>
              </a:spcBef>
              <a:defRPr/>
            </a:pP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5" y="1386566"/>
            <a:ext cx="66960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99793" y="2924944"/>
            <a:ext cx="3276462" cy="114631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заполняется при наличии приложенных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справке документов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416521" y="2100944"/>
            <a:ext cx="977712" cy="866542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48" y="4293096"/>
            <a:ext cx="50387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08104" y="4653136"/>
            <a:ext cx="3276462" cy="114631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формирования Справки и дата печати должны быть одинаковыми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267745" y="5093196"/>
            <a:ext cx="3240359" cy="210458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699793" y="5589240"/>
            <a:ext cx="3087958" cy="58058"/>
          </a:xfrm>
          <a:prstGeom prst="straightConnector1">
            <a:avLst/>
          </a:prstGeom>
          <a:ln>
            <a:solidFill>
              <a:srgbClr val="FF11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8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О представлении сведений о доходах, </a:t>
            </a:r>
            <a:r>
              <a:rPr lang="ru-RU" sz="2800" dirty="0" smtClean="0">
                <a:solidFill>
                  <a:srgbClr val="FF0000"/>
                </a:solidFill>
              </a:rPr>
              <a:t>расходах, и </a:t>
            </a:r>
            <a:r>
              <a:rPr lang="ru-RU" sz="2800" dirty="0">
                <a:solidFill>
                  <a:srgbClr val="FF0000"/>
                </a:solidFill>
              </a:rPr>
              <a:t>обязательствах имущественного </a:t>
            </a:r>
            <a:r>
              <a:rPr lang="ru-RU" sz="2800" dirty="0" smtClean="0">
                <a:solidFill>
                  <a:srgbClr val="FF0000"/>
                </a:solidFill>
              </a:rPr>
              <a:t>характера госслужащими  </a:t>
            </a:r>
            <a:r>
              <a:rPr lang="ru-RU" sz="2800" dirty="0" err="1" smtClean="0">
                <a:solidFill>
                  <a:srgbClr val="FF0000"/>
                </a:solidFill>
              </a:rPr>
              <a:t>Липецкстата</a:t>
            </a:r>
            <a:r>
              <a:rPr lang="ru-RU" sz="2800" dirty="0" smtClean="0">
                <a:solidFill>
                  <a:srgbClr val="FF0000"/>
                </a:solidFill>
              </a:rPr>
              <a:t> в 2025 году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Google Shape;90;p5"/>
          <p:cNvPicPr preferRelativeResize="0"/>
          <p:nvPr/>
        </p:nvPicPr>
        <p:blipFill rotWithShape="1">
          <a:blip r:embed="rId2">
            <a:alphaModFix/>
          </a:blip>
          <a:srcRect l="17317" t="26227" r="29609" b="30444"/>
          <a:stretch/>
        </p:blipFill>
        <p:spPr>
          <a:xfrm>
            <a:off x="467544" y="1700808"/>
            <a:ext cx="374441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1;p5"/>
          <p:cNvSpPr/>
          <p:nvPr/>
        </p:nvSpPr>
        <p:spPr>
          <a:xfrm>
            <a:off x="4644008" y="1556792"/>
            <a:ext cx="3888432" cy="4832052"/>
          </a:xfrm>
          <a:prstGeom prst="rect">
            <a:avLst/>
          </a:prstGeom>
          <a:gradFill>
            <a:gsLst>
              <a:gs pos="2000">
                <a:srgbClr val="004896"/>
              </a:gs>
              <a:gs pos="1000">
                <a:srgbClr val="005C9D">
                  <a:lumMod val="0"/>
                  <a:lumOff val="100000"/>
                  <a:alpha val="14000"/>
                </a:srgb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just"/>
            <a:r>
              <a:rPr lang="ru-RU" sz="2000" b="1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Лица</a:t>
            </a:r>
            <a:r>
              <a:rPr lang="ru-RU" sz="2000" b="1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в отношении которых представляются сведения: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sz="2000" b="1" i="0" u="none" strike="noStrike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1" algn="just"/>
            <a:r>
              <a:rPr lang="ru-RU" sz="20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✔ в отношении гражданского служащего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0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✔в отношении его супруги (супруга)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2000" b="1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✔в отношении каждого несовершеннолетнего ребенка служащего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ru-RU" sz="2000" b="1" i="0" u="none" strike="noStrike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1" algn="just"/>
            <a:r>
              <a:rPr lang="ru-RU" sz="2000" b="1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Отчетный период: 01.01.2024-31.12.2024</a:t>
            </a:r>
            <a:endParaRPr sz="2400" b="1" i="0" u="none" strike="noStrike" cap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554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424936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</a:p>
          <a:p>
            <a:pPr algn="ctr">
              <a:spcBef>
                <a:spcPts val="1000"/>
              </a:spcBef>
              <a:defRPr/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непредставление гражданским служащим сведений о своих доходах, об имуществе и обязательствах имущественного характера   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12776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гражданским служащим сведений о своих доходах, об имуществе и обязательствах имущественного характера, а также о доходах, об имуществе и обязательствах имущественного характера членов своей семьи в случае, если представление таких сведений обязательно, либо представление заведомо недостоверных или неполных сведений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2924944"/>
            <a:ext cx="360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3501008"/>
            <a:ext cx="2952328" cy="38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ПРАВОНАРУШЕНИЕ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07834" y="3883114"/>
            <a:ext cx="360000" cy="626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581128"/>
            <a:ext cx="4698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УВОЛЬНЕНИЕ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гражданской службы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589240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5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20 </a:t>
            </a: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Федеральный закон от 27.07.2004 № 79-ФЗ «О государственной гражданской службе Российской Федерации</a:t>
            </a:r>
            <a:r>
              <a:rPr lang="ru-RU" sz="1200" b="1" u="sng" dirty="0">
                <a:solidFill>
                  <a:srgbClr val="005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200" b="1" dirty="0">
              <a:solidFill>
                <a:srgbClr val="005C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8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87208" cy="792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  предоставления   сведений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24000"/>
            <a:ext cx="3826768" cy="1472952"/>
          </a:xfrm>
          <a:prstGeom prst="roundRect">
            <a:avLst/>
          </a:prstGeom>
          <a:gradFill>
            <a:gsLst>
              <a:gs pos="6000">
                <a:srgbClr val="004896"/>
              </a:gs>
              <a:gs pos="2000">
                <a:srgbClr val="005C9D">
                  <a:lumMod val="0"/>
                  <a:lumOff val="100000"/>
                  <a:alpha val="14000"/>
                </a:srgbClr>
              </a:gs>
            </a:gsLst>
            <a:lin ang="5400000" scaled="0"/>
          </a:gradFill>
          <a:ln>
            <a:noFill/>
          </a:ln>
          <a:scene3d>
            <a:camera prst="obliqueTop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служащие и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учреждений,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сведения</a:t>
            </a:r>
            <a:endParaRPr lang="ru-RU" sz="2800" b="1" i="1" dirty="0">
              <a:solidFill>
                <a:srgbClr val="E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357746" y="1412776"/>
            <a:ext cx="2166595" cy="1923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позднее</a:t>
            </a:r>
          </a:p>
          <a:p>
            <a:pPr algn="ctr"/>
            <a:r>
              <a:rPr lang="ru-RU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r>
              <a:rPr lang="ru-RU" sz="25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АПРЕЛЯ</a:t>
            </a:r>
            <a:endParaRPr lang="ru-RU" sz="25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429000"/>
            <a:ext cx="8568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  предоставления 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уточненных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сведений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3" y="4468483"/>
            <a:ext cx="4019194" cy="1727178"/>
          </a:xfrm>
          <a:prstGeom prst="roundRect">
            <a:avLst/>
          </a:prstGeom>
          <a:gradFill>
            <a:gsLst>
              <a:gs pos="4000">
                <a:srgbClr val="004896"/>
              </a:gs>
              <a:gs pos="0">
                <a:srgbClr val="005C9D">
                  <a:lumMod val="0"/>
                  <a:lumOff val="100000"/>
                  <a:alpha val="14000"/>
                </a:srgbClr>
              </a:gs>
            </a:gsLst>
            <a:lin ang="5400000" scaled="0"/>
          </a:gradFill>
          <a:ln>
            <a:noFill/>
          </a:ln>
          <a:scene3d>
            <a:camera prst="obliqueTop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служащие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учреждений,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сведения</a:t>
            </a:r>
            <a:endParaRPr lang="ru-RU" b="1" i="1" dirty="0">
              <a:solidFill>
                <a:srgbClr val="E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375640" y="4370270"/>
            <a:ext cx="2148701" cy="1923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</a:t>
            </a:r>
          </a:p>
          <a:p>
            <a:pPr algn="ctr"/>
            <a:r>
              <a:rPr lang="ru-RU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6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6600" b="1" dirty="0" smtClean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</a:t>
            </a:r>
            <a:endParaRPr lang="ru-RU" sz="25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3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97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Неправильное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указание наименования кадрового подразделения государственного органа, куда представляется справка.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разделе «Сведения о доходах» отсутствует указание денежных средств,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полученных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порядке дарения или наследования, а также социальных выплат.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отражение в разделе 3.1. «Недвижимое имущество» правоустанавливающих документов: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указание, например, только договора купли-продажи, без свидетельства о праве собственности или выписки из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ЕГРН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Некорректное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указание адреса, площади объектов недвижимого имущества.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Неправильное указание вида счета, даты их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открытия,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адреса кредитной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всех счетов, открытых в банках или кредитных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ошибки, вызванные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невнимательностью.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Типовые ошибки, допускаемые при заполнении Справок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Титульный 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40" y="864287"/>
            <a:ext cx="2880320" cy="47705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400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необходимо указать:</a:t>
            </a:r>
          </a:p>
          <a:p>
            <a:pPr marL="285750" lvl="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ФИО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дату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рождения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СНИЛС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паспортные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данные по состоянию </a:t>
            </a:r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 дату предоставления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справки</a:t>
            </a:r>
          </a:p>
          <a:p>
            <a:pPr marL="285750" lvl="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место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работы и замещаемая должность 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31.12.2024; </a:t>
            </a:r>
          </a:p>
          <a:p>
            <a:pPr marL="285750" lvl="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адрес регистрации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на основании записи в паспорте на дату представления справки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</a:t>
            </a:r>
          </a:p>
          <a:p>
            <a:pPr marL="285750" lvl="0" indent="-285750" algn="just"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адрес фактического проживания указывается в графе «Дополнительная информация»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lvl="0" algn="just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355976" y="2924944"/>
            <a:ext cx="46805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47" y="864287"/>
            <a:ext cx="6192688" cy="47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3522662" y="1155286"/>
            <a:ext cx="324036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004048" y="1490632"/>
            <a:ext cx="576064" cy="426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2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260648"/>
            <a:ext cx="8229600" cy="822920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«Сведения о доходах»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63150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-69156" y="1628800"/>
            <a:ext cx="3131840" cy="1584176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Указанию подлежит общая сумма дохода , содержащаяся в справке по форме 2НДФЛ, выдаваемой по месту службы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881163"/>
            <a:ext cx="4104456" cy="2687960"/>
          </a:xfrm>
          <a:prstGeom prst="roundRect">
            <a:avLst>
              <a:gd name="adj" fmla="val 16337"/>
            </a:avLst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«Иные доходы»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виды пособий;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на материнский (семейный) капитал;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</a:t>
            </a:r>
            <a:r>
              <a:rPr lang="ru-RU" sz="1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недвиижимого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 или транспортных средств;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вознаграждения по гражданско-правовым договорам;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временной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 и т.д.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4854764"/>
            <a:ext cx="3674556" cy="740758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Числовые значения сумм вводятся </a:t>
            </a:r>
            <a:r>
              <a:rPr lang="en-US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точностью </a:t>
            </a:r>
            <a:r>
              <a:rPr lang="en-US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копеек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7892819" y="2420888"/>
            <a:ext cx="711629" cy="23762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347864" y="3789040"/>
            <a:ext cx="3384376" cy="1065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47256" y="2276872"/>
            <a:ext cx="5801377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56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7"/>
            <a:ext cx="81472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«Сведения о расходах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51" y="1301155"/>
            <a:ext cx="5841649" cy="3443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96136" y="4799546"/>
            <a:ext cx="3130364" cy="173180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графы «Основания приобретения»  необходимо приложить копии документов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3" y="2924944"/>
            <a:ext cx="3240360" cy="3749204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указываются только в том случае, если сумма сделки или </a:t>
            </a: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совершенных в отчетном периоде сделок превышает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доход служащего и его супруги (супруга) </a:t>
            </a:r>
            <a:r>
              <a:rPr lang="ru-RU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три последних года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предшествующих отчетному периоду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979712" y="1628800"/>
            <a:ext cx="2088232" cy="12961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948264" y="2276872"/>
            <a:ext cx="1656184" cy="24482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05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4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«Сведения об имуществе»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6" y="1412776"/>
            <a:ext cx="82296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716016" y="3501008"/>
            <a:ext cx="4248472" cy="2952328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-реквизиты (серия, номер и дата выдачи) свидетельства о государственной регистрации прав на недвижимое имущество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и дата государственной регистрации права из выписки Единого государственного реестра недвижимости (ЕГРН); 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-наименование и реквизиты документа, являющегося основанием для приобретения права собственности на недвижимое имущество (договор купли-продажи, договор мены, договор дарения, свидетельство о праве на наследство, решение суда и др.).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7668344" y="1844824"/>
            <a:ext cx="720080" cy="165618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31321" y="4367212"/>
            <a:ext cx="3824993" cy="1538483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</a:t>
            </a:r>
          </a:p>
          <a:p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объекты недвижимости, принадлежащие государственному служащему, его супруге(у) и несовершеннолетним детям на праве собственности</a:t>
            </a:r>
            <a:endParaRPr 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763688" y="1628800"/>
            <a:ext cx="216024" cy="25922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0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1047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4869160"/>
            <a:ext cx="3075881" cy="908582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транспортные средства, находящиеся в собственности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872" y="4339086"/>
            <a:ext cx="3893389" cy="2344277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переданные в пользование по доверенности, находящиеся в угоне, в залоге у банка, полностью негодные к эксплуатации, снятые с регистрационного учета и т.д., собственником которых является служащий, члены его семьи,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подлежат указанию в разделе 3.2 справки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2204864"/>
            <a:ext cx="3312368" cy="1800200"/>
          </a:xfrm>
          <a:prstGeom prst="roundRect">
            <a:avLst/>
          </a:prstGeom>
          <a:gradFill>
            <a:gsLst>
              <a:gs pos="100000">
                <a:srgbClr val="004896"/>
              </a:gs>
              <a:gs pos="10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месте регистрации транспортного средства заполняются согласно паспорту транспортного средства. Также допускается указание кода подразделения ГИБДД в соответствии со свидетельством о регистрации транспортного средства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148064" y="1052736"/>
            <a:ext cx="288032" cy="32403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80338" y="548680"/>
            <a:ext cx="2595543" cy="41044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7164288" y="1052736"/>
            <a:ext cx="1370112" cy="131090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925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907</TotalTime>
  <Words>1140</Words>
  <Application>Microsoft Office PowerPoint</Application>
  <PresentationFormat>Экран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О представлении сведений о доходах, расходах, об имуществе и обязательствах имущественного характера  за 2024 год, о порядке их заполнения. Обзор ошибок, возникающих при заполнении справок о доходах, расходах, об имуществе и обязательствах имущественного характера в Липецкстате</vt:lpstr>
      <vt:lpstr>О представлении сведений о доходах, расходах, и обязательствах имущественного характера госслужащими  Липецкстата в 2025 году</vt:lpstr>
      <vt:lpstr>Сроки   предоставления   сведений </vt:lpstr>
      <vt:lpstr>Типовые ошибки, допускаемые при заполнении Справок</vt:lpstr>
      <vt:lpstr>Титульный Лист</vt:lpstr>
      <vt:lpstr>Раздел 1 «Сведения о доходах» </vt:lpstr>
      <vt:lpstr>   Раздел 2 «Сведения о расходах»</vt:lpstr>
      <vt:lpstr>      Раздел 3 «Сведения об имуществе»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4 «Сведения о счетах в банках и иных кредитных организациях»  </vt:lpstr>
      <vt:lpstr>Раздел 5 «Сведения о ценных бумагах»  </vt:lpstr>
      <vt:lpstr>Презентация PowerPoint</vt:lpstr>
      <vt:lpstr>    Раздел 6  «Сведения об обязательствах имущественного характера»  </vt:lpstr>
      <vt:lpstr>Презентация PowerPoint</vt:lpstr>
      <vt:lpstr>Презентация PowerPoint</vt:lpstr>
      <vt:lpstr>Приложение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Андреева Ольга Васильевна</dc:creator>
  <cp:lastModifiedBy>Андреева Ольга Васильевна</cp:lastModifiedBy>
  <cp:revision>34</cp:revision>
  <cp:lastPrinted>2024-11-08T08:13:58Z</cp:lastPrinted>
  <dcterms:created xsi:type="dcterms:W3CDTF">2024-10-31T06:53:04Z</dcterms:created>
  <dcterms:modified xsi:type="dcterms:W3CDTF">2024-12-16T07:33:23Z</dcterms:modified>
</cp:coreProperties>
</file>